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0" r:id="rId4"/>
    <p:sldId id="261" r:id="rId5"/>
    <p:sldId id="262" r:id="rId6"/>
    <p:sldId id="270" r:id="rId7"/>
    <p:sldId id="265" r:id="rId8"/>
    <p:sldId id="266" r:id="rId9"/>
    <p:sldId id="267" r:id="rId10"/>
    <p:sldId id="271" r:id="rId11"/>
    <p:sldId id="272" r:id="rId12"/>
    <p:sldId id="275" r:id="rId13"/>
    <p:sldId id="273" r:id="rId14"/>
    <p:sldId id="274" r:id="rId15"/>
    <p:sldId id="276" r:id="rId16"/>
    <p:sldId id="277" r:id="rId17"/>
    <p:sldId id="27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5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0087-D80F-4D27-B149-C58661A10031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8519-60B3-410D-AFF8-A318D030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6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Inspections and Evaluations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t="38764" r="-1129" b="20994"/>
          <a:stretch/>
        </p:blipFill>
        <p:spPr>
          <a:xfrm>
            <a:off x="2178256" y="1549182"/>
            <a:ext cx="4969223" cy="41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Inspections and Evaluations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b="585"/>
          <a:stretch/>
        </p:blipFill>
        <p:spPr>
          <a:xfrm>
            <a:off x="2009510" y="1525257"/>
            <a:ext cx="5306715" cy="41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Inspections and Evaluations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16289" r="17530" b="22398"/>
          <a:stretch/>
        </p:blipFill>
        <p:spPr>
          <a:xfrm>
            <a:off x="1970395" y="1719965"/>
            <a:ext cx="5170177" cy="3787073"/>
          </a:xfrm>
        </p:spPr>
      </p:pic>
    </p:spTree>
    <p:extLst>
      <p:ext uri="{BB962C8B-B14F-4D97-AF65-F5344CB8AC3E}">
        <p14:creationId xmlns:p14="http://schemas.microsoft.com/office/powerpoint/2010/main" val="36444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Inspections and Evaluations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03" y="1499536"/>
            <a:ext cx="6047962" cy="41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Inspections and Evaluations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77" y="1495034"/>
            <a:ext cx="5572213" cy="4166355"/>
          </a:xfrm>
        </p:spPr>
      </p:pic>
    </p:spTree>
    <p:extLst>
      <p:ext uri="{BB962C8B-B14F-4D97-AF65-F5344CB8AC3E}">
        <p14:creationId xmlns:p14="http://schemas.microsoft.com/office/powerpoint/2010/main" val="9873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Inspections and Evaluations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1" y="1696152"/>
            <a:ext cx="5231985" cy="3923197"/>
          </a:xfrm>
        </p:spPr>
      </p:pic>
    </p:spTree>
    <p:extLst>
      <p:ext uri="{BB962C8B-B14F-4D97-AF65-F5344CB8AC3E}">
        <p14:creationId xmlns:p14="http://schemas.microsoft.com/office/powerpoint/2010/main" val="1531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 smtClean="0"/>
              <a:t>Rerounding</a:t>
            </a:r>
            <a:r>
              <a:rPr lang="en-US" altLang="en-US" sz="3200" dirty="0" smtClean="0"/>
              <a:t> Repairs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68" y="1825625"/>
            <a:ext cx="3923030" cy="3895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2" y="1825625"/>
            <a:ext cx="2921383" cy="38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 smtClean="0"/>
              <a:t>Rerounding</a:t>
            </a:r>
            <a:r>
              <a:rPr lang="en-US" altLang="en-US" sz="3200" dirty="0" smtClean="0"/>
              <a:t> Repairs</a:t>
            </a: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0" y="1637168"/>
            <a:ext cx="5358887" cy="40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2844" y="981075"/>
            <a:ext cx="83985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/>
              <a:t>Ted Wellman, The Beaver Excavating Company</a:t>
            </a:r>
          </a:p>
          <a:p>
            <a:endParaRPr lang="en-US" altLang="en-US" sz="2800" b="1" dirty="0" smtClean="0"/>
          </a:p>
          <a:p>
            <a:r>
              <a:rPr lang="en-US" altLang="en-US" sz="2800" b="1" dirty="0" smtClean="0"/>
              <a:t>Greg Hamilton, </a:t>
            </a:r>
            <a:r>
              <a:rPr lang="en-US" altLang="en-US" sz="2800" b="1" dirty="0" err="1" smtClean="0"/>
              <a:t>Kokosing</a:t>
            </a:r>
            <a:r>
              <a:rPr lang="en-US" altLang="en-US" sz="2800" b="1" dirty="0" smtClean="0"/>
              <a:t> Construction Company</a:t>
            </a:r>
          </a:p>
          <a:p>
            <a:endParaRPr lang="en-US" altLang="en-US" sz="2800" b="1" dirty="0" smtClean="0"/>
          </a:p>
          <a:p>
            <a:r>
              <a:rPr lang="en-US" altLang="en-US" sz="2800" b="1" dirty="0" smtClean="0"/>
              <a:t>Mike Murphy, ODOT District 1 Area Engineer</a:t>
            </a:r>
          </a:p>
          <a:p>
            <a:endParaRPr lang="en-US" altLang="en-US" sz="2800" b="1" dirty="0" smtClean="0"/>
          </a:p>
          <a:p>
            <a:r>
              <a:rPr lang="en-US" altLang="en-US" sz="2800" b="1" dirty="0" smtClean="0"/>
              <a:t>Hans Gucker, ODOT Central Office Construction Administration</a:t>
            </a:r>
            <a:endParaRPr lang="en-US" altLang="en-US" sz="2800" b="1" dirty="0"/>
          </a:p>
          <a:p>
            <a:pPr lvl="1"/>
            <a:endParaRPr lang="en-US" altLang="en-US" sz="2800" dirty="0"/>
          </a:p>
          <a:p>
            <a:pPr marL="0" indent="0">
              <a:buNone/>
            </a:pPr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4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Panel Discussion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229" y="307496"/>
            <a:ext cx="72585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2016 Construction &amp; Materials Specifications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/>
              <a:t>Performance </a:t>
            </a:r>
            <a:r>
              <a:rPr lang="en-US" sz="4400" b="1" dirty="0"/>
              <a:t>Specification 611</a:t>
            </a:r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952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743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Fall of 2015 SS800 &amp; 2016 Book</a:t>
            </a:r>
          </a:p>
          <a:p>
            <a:pPr lvl="1"/>
            <a:r>
              <a:rPr lang="en-US" altLang="en-US" sz="2800" dirty="0"/>
              <a:t>611.04 Installation Plans require CA-P-1A and CA-P-3A – Becomes part of the Contract</a:t>
            </a:r>
          </a:p>
          <a:p>
            <a:pPr lvl="1"/>
            <a:r>
              <a:rPr lang="en-US" altLang="en-US" sz="2800" dirty="0"/>
              <a:t>Cross-sections &amp; manufacturer sign off still required</a:t>
            </a:r>
          </a:p>
          <a:p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14743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8655"/>
            <a:ext cx="9144000" cy="3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1135162"/>
            <a:ext cx="8229600" cy="412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Fall of 2015 SS800 &amp; 2016 Book</a:t>
            </a:r>
          </a:p>
          <a:p>
            <a:pPr lvl="1"/>
            <a:r>
              <a:rPr lang="en-US" altLang="en-US" sz="2800" dirty="0"/>
              <a:t>611.04 Construction Inspections require CA-P-1 and CA-P-3</a:t>
            </a:r>
          </a:p>
          <a:p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615221"/>
            <a:ext cx="4915462" cy="3044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6333" y="2435479"/>
            <a:ext cx="3477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Verification of as-built elevations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Formerly part of performance survey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Out of tolerance construction requires evaluation – </a:t>
            </a:r>
            <a:r>
              <a:rPr lang="en-US" sz="2400" dirty="0" smtClean="0"/>
              <a:t>Contractor’s </a:t>
            </a:r>
            <a:r>
              <a:rPr lang="en-US" sz="2400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33892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Fall of 2015 SS800 &amp; 2016 Book</a:t>
            </a:r>
          </a:p>
          <a:p>
            <a:pPr lvl="1"/>
            <a:r>
              <a:rPr lang="en-US" altLang="en-US" sz="2800" dirty="0"/>
              <a:t>CA-P-3 not required for precast concrete outlet structures</a:t>
            </a:r>
          </a:p>
          <a:p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30552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28" y="2101007"/>
            <a:ext cx="4718051" cy="35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Fall of 2015 SS800 &amp; 2016 Book</a:t>
            </a:r>
          </a:p>
          <a:p>
            <a:pPr lvl="1"/>
            <a:r>
              <a:rPr lang="en-US" altLang="en-US" sz="2800" dirty="0"/>
              <a:t>611.13 Conduit Evaluation</a:t>
            </a:r>
          </a:p>
          <a:p>
            <a:pPr lvl="2"/>
            <a:r>
              <a:rPr lang="en-US" altLang="en-US" sz="2400" dirty="0"/>
              <a:t>Engineer must document </a:t>
            </a:r>
            <a:r>
              <a:rPr lang="en-US" altLang="en-US" sz="2400" u="sng" dirty="0"/>
              <a:t>all</a:t>
            </a:r>
            <a:r>
              <a:rPr lang="en-US" altLang="en-US" sz="2400" dirty="0"/>
              <a:t> defects and provide evaluation. </a:t>
            </a:r>
            <a:endParaRPr lang="en-US" altLang="en-US" sz="2400" dirty="0" smtClean="0"/>
          </a:p>
          <a:p>
            <a:pPr lvl="3"/>
            <a:r>
              <a:rPr lang="en-US" altLang="en-US" sz="2100" dirty="0" smtClean="0"/>
              <a:t>Table 611.13 and </a:t>
            </a:r>
            <a:r>
              <a:rPr lang="en-US" altLang="en-US" sz="2100" u="sng" dirty="0" smtClean="0"/>
              <a:t>LRFD Bridge Construction Specification Sections 26, 27 &amp; 30</a:t>
            </a:r>
            <a:endParaRPr lang="en-US" altLang="en-US" sz="2900" dirty="0"/>
          </a:p>
          <a:p>
            <a:pPr lvl="3"/>
            <a:r>
              <a:rPr lang="en-US" altLang="en-US" sz="2100" dirty="0"/>
              <a:t>Metal conduits – racking is to be measured on structural plate </a:t>
            </a:r>
            <a:r>
              <a:rPr lang="en-US" altLang="en-US" sz="2100" dirty="0" smtClean="0"/>
              <a:t>conduits</a:t>
            </a:r>
          </a:p>
          <a:p>
            <a:pPr lvl="3"/>
            <a:r>
              <a:rPr lang="en-US" altLang="en-US" sz="2100" dirty="0" smtClean="0"/>
              <a:t>Concrete conduits – cracks are to be evaluated at 0.01-in</a:t>
            </a:r>
          </a:p>
          <a:p>
            <a:pPr lvl="3"/>
            <a:r>
              <a:rPr lang="en-US" altLang="en-US" sz="2100" dirty="0" smtClean="0"/>
              <a:t>Thermoplastic conduits – flattening or racking at installation </a:t>
            </a:r>
            <a:endParaRPr lang="en-US" altLang="en-US" sz="21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0683" y="981075"/>
            <a:ext cx="84443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Fall of 2015 SS800 &amp; 2016 Book</a:t>
            </a:r>
          </a:p>
          <a:p>
            <a:pPr lvl="1"/>
            <a:r>
              <a:rPr lang="en-US" altLang="en-US" sz="2800" dirty="0" smtClean="0"/>
              <a:t>611.13 Conduit Evaluation</a:t>
            </a:r>
          </a:p>
          <a:p>
            <a:pPr lvl="2"/>
            <a:r>
              <a:rPr lang="en-US" altLang="en-US" sz="2400" dirty="0" smtClean="0"/>
              <a:t>Evaluate defects for structural </a:t>
            </a:r>
            <a:r>
              <a:rPr lang="en-US" altLang="en-US" sz="2400" dirty="0"/>
              <a:t>stability &amp; hydraulic capacity</a:t>
            </a:r>
          </a:p>
          <a:p>
            <a:pPr lvl="2"/>
            <a:r>
              <a:rPr lang="en-US" altLang="en-US" sz="2400" dirty="0" smtClean="0"/>
              <a:t>Hydraulic analysis intended for out of tolerance installations</a:t>
            </a:r>
            <a:endParaRPr lang="en-US" altLang="en-US" sz="2400" dirty="0"/>
          </a:p>
          <a:p>
            <a:pPr lvl="2"/>
            <a:r>
              <a:rPr lang="en-US" altLang="en-US" sz="2400" dirty="0"/>
              <a:t>Repairs </a:t>
            </a:r>
            <a:r>
              <a:rPr lang="en-US" altLang="en-US" sz="2400" dirty="0" smtClean="0"/>
              <a:t>require </a:t>
            </a:r>
            <a:r>
              <a:rPr lang="en-US" altLang="en-US" sz="2400" dirty="0"/>
              <a:t>follow-up inspection and </a:t>
            </a:r>
            <a:r>
              <a:rPr lang="en-US" altLang="en-US" sz="2400" dirty="0" smtClean="0"/>
              <a:t>evaluation -      30-90 day waiting period applies</a:t>
            </a:r>
            <a:endParaRPr lang="en-US" altLang="en-US" sz="2400" dirty="0"/>
          </a:p>
          <a:p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6225" y="884309"/>
            <a:ext cx="83985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Fall of 2015 SS800 &amp; 2016 Book</a:t>
            </a:r>
          </a:p>
          <a:p>
            <a:pPr lvl="1"/>
            <a:r>
              <a:rPr lang="en-US" altLang="en-US" sz="2800" dirty="0"/>
              <a:t>Table 611.13</a:t>
            </a:r>
          </a:p>
          <a:p>
            <a:pPr lvl="2"/>
            <a:r>
              <a:rPr lang="en-US" altLang="en-US" sz="2400" dirty="0"/>
              <a:t>Evaluate vertical alignments from CA-P-1 </a:t>
            </a:r>
            <a:endParaRPr lang="en-US" altLang="en-US" sz="2400" dirty="0" smtClean="0"/>
          </a:p>
          <a:p>
            <a:pPr lvl="2"/>
            <a:r>
              <a:rPr lang="en-US" altLang="en-US" sz="2400" dirty="0" smtClean="0"/>
              <a:t>Sags </a:t>
            </a:r>
            <a:r>
              <a:rPr lang="en-US" altLang="en-US" sz="2400" dirty="0"/>
              <a:t>require hydraulic and structural evaluation</a:t>
            </a:r>
          </a:p>
          <a:p>
            <a:pPr lvl="2"/>
            <a:r>
              <a:rPr lang="en-US" altLang="en-US" sz="2400" dirty="0" smtClean="0"/>
              <a:t>Joint </a:t>
            </a:r>
            <a:r>
              <a:rPr lang="en-US" altLang="en-US" sz="2400" dirty="0"/>
              <a:t>gaps 100% within manufacturer’s tolerance</a:t>
            </a:r>
          </a:p>
          <a:p>
            <a:pPr lvl="2"/>
            <a:r>
              <a:rPr lang="en-US" altLang="en-US" sz="2400" dirty="0" smtClean="0"/>
              <a:t>Cap </a:t>
            </a:r>
            <a:r>
              <a:rPr lang="en-US" altLang="en-US" sz="2400" dirty="0"/>
              <a:t>repairs of flexible conduits at 12</a:t>
            </a:r>
            <a:r>
              <a:rPr lang="en-US" altLang="en-US" sz="2400" dirty="0" smtClean="0"/>
              <a:t>%</a:t>
            </a:r>
          </a:p>
          <a:p>
            <a:pPr lvl="3"/>
            <a:r>
              <a:rPr lang="en-US" altLang="en-US" sz="2100" dirty="0" smtClean="0"/>
              <a:t>Deflections exceeding 7.5% require further measurements</a:t>
            </a:r>
            <a:endParaRPr lang="en-US" altLang="en-US" sz="2100" dirty="0"/>
          </a:p>
          <a:p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0683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2844" y="981075"/>
            <a:ext cx="83985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Fall of 2015 SS800 &amp; 2016 Book</a:t>
            </a:r>
          </a:p>
          <a:p>
            <a:pPr lvl="1"/>
            <a:r>
              <a:rPr lang="en-US" altLang="en-US" sz="2800" dirty="0"/>
              <a:t>611.14 Drainage Structure Evaluation</a:t>
            </a:r>
          </a:p>
          <a:p>
            <a:pPr lvl="2"/>
            <a:r>
              <a:rPr lang="en-US" altLang="en-US" sz="2400" dirty="0"/>
              <a:t>Added similar language to 611.13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Table 611.14</a:t>
            </a:r>
          </a:p>
          <a:p>
            <a:pPr lvl="2"/>
            <a:r>
              <a:rPr lang="en-US" altLang="en-US" sz="2400" dirty="0"/>
              <a:t>Inspect construction and connections, not just infiltration</a:t>
            </a:r>
          </a:p>
          <a:p>
            <a:pPr lvl="2"/>
            <a:r>
              <a:rPr lang="en-US" altLang="en-US" sz="2400" dirty="0"/>
              <a:t>Invert elevation of connected conduits ref. </a:t>
            </a:r>
            <a:r>
              <a:rPr lang="en-US" altLang="en-US" sz="2400" dirty="0" smtClean="0"/>
              <a:t>CA-P-1</a:t>
            </a:r>
          </a:p>
          <a:p>
            <a:pPr lvl="2"/>
            <a:r>
              <a:rPr lang="en-US" altLang="en-US" sz="2400" dirty="0" smtClean="0"/>
              <a:t>Grate elevation ref. CA-P-3</a:t>
            </a:r>
            <a:endParaRPr lang="en-US" altLang="en-US" sz="2400" dirty="0"/>
          </a:p>
          <a:p>
            <a:endParaRPr lang="en-US" altLang="en-US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44" y="0"/>
            <a:ext cx="8229600" cy="981075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</a:rPr>
              <a:t>Item 611 Specification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DE6E37-D3E4-4D93-A06B-7DA9FFB8E427}" vid="{A25905F3-47F2-4FE4-9A79-E313A5115A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EC96D6-21EE-42DF-A42D-422B6CCD6F1F}"/>
</file>

<file path=customXml/itemProps2.xml><?xml version="1.0" encoding="utf-8"?>
<ds:datastoreItem xmlns:ds="http://schemas.openxmlformats.org/officeDocument/2006/customXml" ds:itemID="{771039ED-A151-447E-B2DA-88876167B79C}"/>
</file>

<file path=customXml/itemProps3.xml><?xml version="1.0" encoding="utf-8"?>
<ds:datastoreItem xmlns:ds="http://schemas.openxmlformats.org/officeDocument/2006/customXml" ds:itemID="{F257A222-27B0-4D1A-9921-0B2BF15ABB0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</TotalTime>
  <Words>361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Item 611 Specification</vt:lpstr>
      <vt:lpstr>Panel Discussion</vt:lpstr>
    </vt:vector>
  </TitlesOfParts>
  <Company>Ohio Dept.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Claudette Durham</dc:creator>
  <cp:lastModifiedBy>Merka Flynn</cp:lastModifiedBy>
  <cp:revision>24</cp:revision>
  <dcterms:created xsi:type="dcterms:W3CDTF">2016-02-12T16:20:24Z</dcterms:created>
  <dcterms:modified xsi:type="dcterms:W3CDTF">2016-03-09T20:36:11Z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0x01010031B3F82C0E416344BB52A49E32F55FC1</vt:lpwstr>
  </property>
</Properties>
</file>